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5" r:id="rId3"/>
    <p:sldId id="257" r:id="rId4"/>
    <p:sldId id="265" r:id="rId5"/>
    <p:sldId id="259" r:id="rId6"/>
    <p:sldId id="284" r:id="rId7"/>
    <p:sldId id="270" r:id="rId8"/>
    <p:sldId id="272" r:id="rId9"/>
    <p:sldId id="274" r:id="rId10"/>
    <p:sldId id="260" r:id="rId11"/>
    <p:sldId id="278" r:id="rId12"/>
    <p:sldId id="266" r:id="rId13"/>
    <p:sldId id="267" r:id="rId14"/>
    <p:sldId id="276" r:id="rId15"/>
    <p:sldId id="277" r:id="rId16"/>
    <p:sldId id="269" r:id="rId17"/>
    <p:sldId id="264" r:id="rId18"/>
    <p:sldId id="281" r:id="rId19"/>
    <p:sldId id="287" r:id="rId20"/>
    <p:sldId id="286" r:id="rId21"/>
    <p:sldId id="283" r:id="rId22"/>
    <p:sldId id="288" r:id="rId23"/>
    <p:sldId id="28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86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6877-7C5C-46A6-80A9-DBE831FE5B4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1C398-23CA-43D8-875E-E88E3DA30D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8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5420" y="2493085"/>
            <a:ext cx="4971618" cy="2033753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69348" y="2493085"/>
            <a:ext cx="4984220" cy="203375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08192" y="2842697"/>
            <a:ext cx="0" cy="133453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 descr="Color filled rectangle border"/>
          <p:cNvSpPr/>
          <p:nvPr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descr="Color filled rectangle border"/>
          <p:cNvSpPr/>
          <p:nvPr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descr="Color filled rectangle border"/>
          <p:cNvSpPr/>
          <p:nvPr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 descr="Color filled rectangle border"/>
          <p:cNvSpPr/>
          <p:nvPr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05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06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47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Rectangle 6" descr="Color filled rectangle border"/>
          <p:cNvSpPr/>
          <p:nvPr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Color filled rectangle border"/>
          <p:cNvSpPr/>
          <p:nvPr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descr="Color filled rectangle border"/>
          <p:cNvSpPr/>
          <p:nvPr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descr="Color filled rectangle border"/>
          <p:cNvSpPr/>
          <p:nvPr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1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grpSp>
        <p:nvGrpSpPr>
          <p:cNvPr id="23" name="Group 22" descr="Dashed lines"/>
          <p:cNvGrpSpPr/>
          <p:nvPr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Text</a:t>
            </a:r>
          </a:p>
        </p:txBody>
      </p:sp>
      <p:grpSp>
        <p:nvGrpSpPr>
          <p:cNvPr id="25" name="Group 24" descr="Circle shapes"/>
          <p:cNvGrpSpPr/>
          <p:nvPr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Group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185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11" name="Group 10" descr="Circle shapes"/>
          <p:cNvGrpSpPr/>
          <p:nvPr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Group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2" name="Group 51" descr="Circle shapes"/>
          <p:cNvGrpSpPr/>
          <p:nvPr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Group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3" name="Group 92" descr="Circle shapes"/>
          <p:cNvGrpSpPr/>
          <p:nvPr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Group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7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ght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21" name="Group 20" descr="Circle shapes"/>
          <p:cNvGrpSpPr/>
          <p:nvPr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Group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2" name="Group 61" descr="Circle shapes"/>
          <p:cNvGrpSpPr/>
          <p:nvPr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Group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3" name="Group 102" descr="Circle shapes"/>
          <p:cNvGrpSpPr/>
          <p:nvPr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Group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44" name="Group 143" descr="Circle shapes"/>
          <p:cNvGrpSpPr/>
          <p:nvPr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49" name="Group 348" descr="Dashed lines"/>
          <p:cNvGrpSpPr/>
          <p:nvPr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Straight Connector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Group 361" descr="Dashed lines"/>
          <p:cNvGrpSpPr/>
          <p:nvPr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Straight Connector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 descr="Dashed lines"/>
          <p:cNvGrpSpPr/>
          <p:nvPr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Straight Connector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up 400" descr="Dashed lines"/>
          <p:cNvGrpSpPr/>
          <p:nvPr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Straight Connector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Text Placeholder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74" name="Text Placeholder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87" name="Text Placeholder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13" name="Text Placeholder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3208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75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13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93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59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4E46-3C63-45B9-9EC1-0F836E2F9160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14B73-DF11-4CC1-A0F5-CE8947C7A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8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HeUsdQGPm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kohutkova@zs1maje.cz" TargetMode="External"/><Relationship Id="rId2" Type="http://schemas.openxmlformats.org/officeDocument/2006/relationships/hyperlink" Target="mailto:mkolasova@zs1maje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Digitalizace přijímacího řízení </a:t>
            </a:r>
            <a:br>
              <a:rPr lang="cs-CZ" b="1" dirty="0" smtClean="0"/>
            </a:br>
            <a:r>
              <a:rPr lang="cs-CZ" b="1" dirty="0" smtClean="0"/>
              <a:t>na SŠ 2024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setkání se zákonnými </a:t>
            </a:r>
            <a:endParaRPr lang="cs-CZ" sz="2800" dirty="0"/>
          </a:p>
          <a:p>
            <a:r>
              <a:rPr lang="cs-CZ" sz="2800" dirty="0" smtClean="0"/>
              <a:t>zástupci vycházejících žáků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69" y="558524"/>
            <a:ext cx="2812774" cy="164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96420"/>
            <a:ext cx="9180443" cy="965477"/>
          </a:xfrm>
        </p:spPr>
        <p:txBody>
          <a:bodyPr>
            <a:normAutofit/>
          </a:bodyPr>
          <a:lstStyle/>
          <a:p>
            <a:r>
              <a:rPr lang="cs-CZ" b="1" dirty="0" smtClean="0"/>
              <a:t>Určení priority jednotlivých škol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8983"/>
            <a:ext cx="10515600" cy="437798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na </a:t>
            </a:r>
            <a:r>
              <a:rPr lang="cs-CZ" sz="2400" dirty="0"/>
              <a:t>první místo v přihlášce uvedete nejvíce žádaný obor vzdělání ve vybrané </a:t>
            </a:r>
            <a:r>
              <a:rPr lang="cs-CZ" sz="2400" dirty="0" smtClean="0"/>
              <a:t>škole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na </a:t>
            </a:r>
            <a:r>
              <a:rPr lang="cs-CZ" sz="2400" dirty="0"/>
              <a:t>druhé místo uvedete obor, kam má být vaše dítě přijato, když se nedostane do oboru na prvním </a:t>
            </a:r>
            <a:r>
              <a:rPr lang="cs-CZ" sz="2400" dirty="0" smtClean="0"/>
              <a:t>místě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na </a:t>
            </a:r>
            <a:r>
              <a:rPr lang="cs-CZ" sz="2400" dirty="0"/>
              <a:t>třetí místo uvedete obor, kam má být vaše dítě přijato, pokud se nedostane ani do prvního ani do druhého </a:t>
            </a:r>
            <a:r>
              <a:rPr lang="cs-CZ" sz="2400" dirty="0" smtClean="0"/>
              <a:t>oboru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20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9271"/>
            <a:ext cx="12192000" cy="1023729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A</a:t>
            </a:r>
            <a:r>
              <a:rPr lang="cs-CZ" b="1" dirty="0" smtClean="0"/>
              <a:t>lgoritmus přijímacích zkoušek</a:t>
            </a:r>
            <a:endParaRPr lang="cs-CZ" b="1" dirty="0"/>
          </a:p>
        </p:txBody>
      </p:sp>
      <p:pic>
        <p:nvPicPr>
          <p:cNvPr id="5" name="uHeUsdQGPm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8418" y="1143000"/>
            <a:ext cx="9135164" cy="513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9670" cy="1325563"/>
          </a:xfrm>
        </p:spPr>
        <p:txBody>
          <a:bodyPr>
            <a:normAutofit/>
          </a:bodyPr>
          <a:lstStyle/>
          <a:p>
            <a:r>
              <a:rPr lang="cs-CZ" b="1" dirty="0" smtClean="0">
                <a:cs typeface="Calibri" panose="020F0502020204030204" pitchFamily="34" charset="0"/>
              </a:rPr>
              <a:t>Jednotná přijímací zkouška </a:t>
            </a:r>
            <a:br>
              <a:rPr lang="cs-CZ" b="1" dirty="0" smtClean="0">
                <a:cs typeface="Calibri" panose="020F0502020204030204" pitchFamily="34" charset="0"/>
              </a:rPr>
            </a:br>
            <a:r>
              <a:rPr lang="cs-CZ" sz="3200" dirty="0" smtClean="0">
                <a:cs typeface="Calibri" panose="020F0502020204030204" pitchFamily="34" charset="0"/>
              </a:rPr>
              <a:t>(</a:t>
            </a:r>
            <a:r>
              <a:rPr lang="cs-CZ" sz="3200" i="1" dirty="0" smtClean="0">
                <a:cs typeface="Calibri" panose="020F0502020204030204" pitchFamily="34" charset="0"/>
              </a:rPr>
              <a:t>pouze pro maturitní obory)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67949"/>
            <a:ext cx="10343321" cy="40651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idaktický test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českého jazyka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z matematiky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výsledku přijímacího řízení se zohledňuje vždy </a:t>
            </a:r>
            <a:r>
              <a:rPr lang="cs-CZ" sz="2400" b="1" dirty="0"/>
              <a:t>pouze lepší výsledek každého testu z prvního či druhého termínu příslušného testu</a:t>
            </a:r>
            <a:r>
              <a:rPr lang="cs-CZ" sz="2400" dirty="0" smtClean="0"/>
              <a:t>.</a:t>
            </a:r>
            <a:endParaRPr lang="cs-CZ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přípravu testů, jejich distribuci, zpracování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hodnocení výsledků zajišťuje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CERMAT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zkoušku může uchazeč konat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dvakrát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7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6287"/>
            <a:ext cx="9906000" cy="1969401"/>
          </a:xfrm>
        </p:spPr>
        <p:txBody>
          <a:bodyPr>
            <a:normAutofit/>
          </a:bodyPr>
          <a:lstStyle/>
          <a:p>
            <a:r>
              <a:rPr lang="cs-CZ" b="1" dirty="0" smtClean="0">
                <a:cs typeface="Calibri" panose="020F0502020204030204" pitchFamily="34" charset="0"/>
              </a:rPr>
              <a:t>Termíny konání jednotné přijímací zkoušky </a:t>
            </a:r>
            <a:r>
              <a:rPr lang="cs-CZ" sz="3200" dirty="0" smtClean="0">
                <a:cs typeface="Calibri" panose="020F0502020204030204" pitchFamily="34" charset="0"/>
              </a:rPr>
              <a:t>(</a:t>
            </a:r>
            <a:r>
              <a:rPr lang="cs-CZ" sz="3200" i="1" dirty="0" smtClean="0">
                <a:cs typeface="Calibri" panose="020F0502020204030204" pitchFamily="34" charset="0"/>
              </a:rPr>
              <a:t>pouze pro maturitní obory)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727433"/>
            <a:ext cx="10263808" cy="2585545"/>
          </a:xfrm>
        </p:spPr>
        <p:txBody>
          <a:bodyPr>
            <a:noAutofit/>
          </a:bodyPr>
          <a:lstStyle/>
          <a:p>
            <a:r>
              <a:rPr lang="cs-CZ" sz="2400" dirty="0">
                <a:cs typeface="Calibri" panose="020F0502020204030204" pitchFamily="34" charset="0"/>
              </a:rPr>
              <a:t>1. termín – </a:t>
            </a:r>
            <a:r>
              <a:rPr lang="cs-CZ" sz="2400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12. </a:t>
            </a:r>
            <a:r>
              <a:rPr lang="cs-CZ" sz="2400" b="1" dirty="0">
                <a:solidFill>
                  <a:srgbClr val="FF0000"/>
                </a:solidFill>
                <a:cs typeface="Calibri" panose="020F0502020204030204" pitchFamily="34" charset="0"/>
              </a:rPr>
              <a:t>duben </a:t>
            </a:r>
            <a:r>
              <a:rPr lang="cs-CZ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2024</a:t>
            </a:r>
            <a:r>
              <a:rPr lang="cs-CZ" sz="2400" dirty="0">
                <a:cs typeface="Calibri" panose="020F0502020204030204" pitchFamily="34" charset="0"/>
              </a:rPr>
              <a:t> </a:t>
            </a:r>
            <a:r>
              <a:rPr lang="cs-CZ" sz="2400" dirty="0" smtClean="0">
                <a:cs typeface="Calibri" panose="020F0502020204030204" pitchFamily="34" charset="0"/>
              </a:rPr>
              <a:t>pro </a:t>
            </a:r>
            <a:r>
              <a:rPr lang="cs-CZ" sz="2400" dirty="0">
                <a:cs typeface="Calibri" panose="020F0502020204030204" pitchFamily="34" charset="0"/>
              </a:rPr>
              <a:t>čtyřleté obory </a:t>
            </a:r>
            <a:r>
              <a:rPr lang="cs-CZ" sz="2400" dirty="0" smtClean="0">
                <a:cs typeface="Calibri" panose="020F0502020204030204" pitchFamily="34" charset="0"/>
              </a:rPr>
              <a:t>vzdělávání</a:t>
            </a:r>
            <a:endParaRPr lang="cs-CZ" sz="2400" dirty="0">
              <a:cs typeface="Calibri" panose="020F0502020204030204" pitchFamily="34" charset="0"/>
            </a:endParaRPr>
          </a:p>
          <a:p>
            <a:r>
              <a:rPr lang="cs-CZ" sz="2400" dirty="0">
                <a:cs typeface="Calibri" panose="020F0502020204030204" pitchFamily="34" charset="0"/>
              </a:rPr>
              <a:t>2. termín – </a:t>
            </a:r>
            <a:r>
              <a:rPr lang="cs-CZ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15.</a:t>
            </a:r>
            <a:r>
              <a:rPr lang="cs-CZ" sz="2400" dirty="0" smtClean="0"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Calibri" panose="020F0502020204030204" pitchFamily="34" charset="0"/>
              </a:rPr>
              <a:t>duben  </a:t>
            </a:r>
            <a:r>
              <a:rPr lang="cs-CZ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2024</a:t>
            </a:r>
            <a:r>
              <a:rPr lang="cs-CZ" sz="2400" dirty="0">
                <a:cs typeface="Calibri" panose="020F0502020204030204" pitchFamily="34" charset="0"/>
              </a:rPr>
              <a:t> </a:t>
            </a:r>
            <a:r>
              <a:rPr lang="cs-CZ" sz="2400" dirty="0" smtClean="0">
                <a:cs typeface="Calibri" panose="020F0502020204030204" pitchFamily="34" charset="0"/>
              </a:rPr>
              <a:t>pro </a:t>
            </a:r>
            <a:r>
              <a:rPr lang="cs-CZ" sz="2400" dirty="0">
                <a:cs typeface="Calibri" panose="020F0502020204030204" pitchFamily="34" charset="0"/>
              </a:rPr>
              <a:t>čtyřleté obory </a:t>
            </a:r>
            <a:r>
              <a:rPr lang="cs-CZ" sz="2400" dirty="0" smtClean="0">
                <a:cs typeface="Calibri" panose="020F0502020204030204" pitchFamily="34" charset="0"/>
              </a:rPr>
              <a:t>vzdělání</a:t>
            </a:r>
          </a:p>
          <a:p>
            <a:endParaRPr lang="cs-CZ" sz="24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cs typeface="Calibri" panose="020F0502020204030204" pitchFamily="34" charset="0"/>
              </a:rPr>
              <a:t>Náhradní termíny: 29. 4. a 30. 4. 2024</a:t>
            </a:r>
            <a:endParaRPr lang="cs-CZ" sz="2400" dirty="0"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cs-CZ" sz="2400" dirty="0">
              <a:cs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93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874715"/>
            <a:ext cx="6934201" cy="965477"/>
          </a:xfrm>
        </p:spPr>
        <p:txBody>
          <a:bodyPr/>
          <a:lstStyle/>
          <a:p>
            <a:r>
              <a:rPr lang="cs-CZ" b="1" dirty="0" smtClean="0"/>
              <a:t>Kde se budou konat JPZ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967949"/>
            <a:ext cx="10214112" cy="33450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ednotné přijímací zkoušky se budou konat výhradně na SŠ, kde budete podávat přihlášku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š</a:t>
            </a:r>
            <a:r>
              <a:rPr lang="cs-CZ" sz="2400" b="1" dirty="0" smtClean="0"/>
              <a:t>koly pro konání JPZ budou určeny systémem a dozvíte se o nich z pozvánek, které Vám pošlou ředitelé SŠ (7-14 dní před konáním JPZ)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cs-CZ" sz="2400" dirty="0" smtClean="0"/>
              <a:t>ůže se stát, že  JPZ proběhne i 2x ve stejné škole</a:t>
            </a:r>
          </a:p>
        </p:txBody>
      </p:sp>
    </p:spTree>
    <p:extLst>
      <p:ext uri="{BB962C8B-B14F-4D97-AF65-F5344CB8AC3E}">
        <p14:creationId xmlns:p14="http://schemas.microsoft.com/office/powerpoint/2010/main" val="26469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54837"/>
            <a:ext cx="6934201" cy="965477"/>
          </a:xfrm>
        </p:spPr>
        <p:txBody>
          <a:bodyPr/>
          <a:lstStyle/>
          <a:p>
            <a:r>
              <a:rPr lang="cs-CZ" b="1" dirty="0">
                <a:cs typeface="Calibri" panose="020F0502020204030204" pitchFamily="34" charset="0"/>
              </a:rPr>
              <a:t>Kritéria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087217"/>
            <a:ext cx="11009242" cy="4204253"/>
          </a:xfrm>
        </p:spPr>
        <p:txBody>
          <a:bodyPr>
            <a:noAutofit/>
          </a:bodyPr>
          <a:lstStyle/>
          <a:p>
            <a:r>
              <a:rPr lang="cs-CZ" sz="2400" dirty="0" smtClean="0">
                <a:cs typeface="Calibri" panose="020F0502020204030204" pitchFamily="34" charset="0"/>
              </a:rPr>
              <a:t>Zveřejní </a:t>
            </a:r>
            <a:r>
              <a:rPr lang="cs-CZ" sz="2400" dirty="0">
                <a:cs typeface="Calibri" panose="020F0502020204030204" pitchFamily="34" charset="0"/>
              </a:rPr>
              <a:t>ředitel střední školy do </a:t>
            </a:r>
            <a:r>
              <a:rPr lang="cs-CZ" sz="2400" b="1" dirty="0">
                <a:solidFill>
                  <a:srgbClr val="FF0000"/>
                </a:solidFill>
                <a:cs typeface="Calibri" panose="020F0502020204030204" pitchFamily="34" charset="0"/>
              </a:rPr>
              <a:t>31. 1. </a:t>
            </a:r>
            <a:r>
              <a:rPr lang="cs-CZ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2024 </a:t>
            </a:r>
            <a:r>
              <a:rPr lang="cs-CZ" sz="2400" dirty="0">
                <a:cs typeface="Calibri" panose="020F0502020204030204" pitchFamily="34" charset="0"/>
              </a:rPr>
              <a:t>na web. stránkách </a:t>
            </a:r>
            <a:r>
              <a:rPr lang="cs-CZ" sz="2400" dirty="0" smtClean="0">
                <a:cs typeface="Calibri" panose="020F0502020204030204" pitchFamily="34" charset="0"/>
              </a:rPr>
              <a:t>školy.</a:t>
            </a:r>
            <a:endParaRPr lang="cs-CZ" sz="2400" dirty="0"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cs-CZ" sz="1100" b="1" i="1" dirty="0"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cs-CZ" sz="2400" b="1" i="1" dirty="0" smtClean="0">
                <a:cs typeface="Calibri" panose="020F0502020204030204" pitchFamily="34" charset="0"/>
              </a:rPr>
              <a:t>Kritéria: </a:t>
            </a:r>
          </a:p>
          <a:p>
            <a:pPr marL="425196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Calibri" panose="020F0502020204030204" pitchFamily="34" charset="0"/>
              </a:rPr>
              <a:t>výsledky </a:t>
            </a:r>
            <a:r>
              <a:rPr lang="cs-CZ" sz="2400" dirty="0">
                <a:cs typeface="Calibri" panose="020F0502020204030204" pitchFamily="34" charset="0"/>
              </a:rPr>
              <a:t>jednotné </a:t>
            </a:r>
            <a:r>
              <a:rPr lang="cs-CZ" sz="2400" dirty="0" smtClean="0">
                <a:cs typeface="Calibri" panose="020F0502020204030204" pitchFamily="34" charset="0"/>
              </a:rPr>
              <a:t>přijímací zkoušky </a:t>
            </a:r>
            <a:r>
              <a:rPr lang="cs-CZ" sz="2400" dirty="0">
                <a:cs typeface="Calibri" panose="020F0502020204030204" pitchFamily="34" charset="0"/>
              </a:rPr>
              <a:t>(pokud jsou součástí přijímacího řízení, podílí se min. 60%, u GSP jen 40</a:t>
            </a:r>
            <a:r>
              <a:rPr lang="cs-CZ" sz="2400" dirty="0" smtClean="0">
                <a:cs typeface="Calibri" panose="020F0502020204030204" pitchFamily="34" charset="0"/>
              </a:rPr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Calibri" panose="020F0502020204030204" pitchFamily="34" charset="0"/>
              </a:rPr>
              <a:t>mohou být započítány známky z předchozího vzdělávání i </a:t>
            </a:r>
            <a:r>
              <a:rPr lang="cs-CZ" sz="2400" dirty="0" err="1" smtClean="0">
                <a:cs typeface="Calibri" panose="020F0502020204030204" pitchFamily="34" charset="0"/>
              </a:rPr>
              <a:t>prioritizace</a:t>
            </a:r>
            <a:r>
              <a:rPr lang="cs-CZ" sz="2400" dirty="0" smtClean="0">
                <a:cs typeface="Calibri" panose="020F0502020204030204" pitchFamily="34" charset="0"/>
              </a:rPr>
              <a:t>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Calibri" panose="020F0502020204030204" pitchFamily="34" charset="0"/>
              </a:rPr>
              <a:t>další </a:t>
            </a:r>
            <a:r>
              <a:rPr lang="cs-CZ" sz="2400" dirty="0">
                <a:cs typeface="Calibri" panose="020F0502020204030204" pitchFamily="34" charset="0"/>
              </a:rPr>
              <a:t>skutečnosti (výsledky olympiád, vědomostních soutěží, …)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54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904533"/>
            <a:ext cx="9518374" cy="965477"/>
          </a:xfrm>
        </p:spPr>
        <p:txBody>
          <a:bodyPr>
            <a:noAutofit/>
          </a:bodyPr>
          <a:lstStyle/>
          <a:p>
            <a:r>
              <a:rPr lang="cs-CZ" b="1" dirty="0">
                <a:cs typeface="Calibri" panose="020F0502020204030204" pitchFamily="34" charset="0"/>
              </a:rPr>
              <a:t>Povinná lékařská prohlídka (PLP)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459076"/>
            <a:ext cx="10721008" cy="258554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potvrzení </a:t>
            </a:r>
            <a:r>
              <a:rPr lang="cs-CZ" sz="2400" b="1" dirty="0"/>
              <a:t>od lékaře je jako samostatná příloha přihlášky (nepotvrzuje se tedy v přihlášce</a:t>
            </a:r>
            <a:r>
              <a:rPr lang="cs-CZ" sz="24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POZOR</a:t>
            </a:r>
            <a:r>
              <a:rPr lang="cs-CZ" sz="2400" dirty="0"/>
              <a:t>, na potvrzení od lékaře musí být </a:t>
            </a:r>
            <a:r>
              <a:rPr lang="cs-CZ" sz="2400" b="1" dirty="0"/>
              <a:t>správný kód oboru/oborů vzdělání</a:t>
            </a:r>
            <a:r>
              <a:rPr lang="cs-CZ" sz="2400" b="1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Lékařský posudek o zdravotní způsobilosti v Excelu nebo v PDF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30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86409"/>
            <a:ext cx="10194235" cy="1989279"/>
          </a:xfrm>
        </p:spPr>
        <p:txBody>
          <a:bodyPr>
            <a:noAutofit/>
          </a:bodyPr>
          <a:lstStyle/>
          <a:p>
            <a:r>
              <a:rPr lang="cs-CZ" b="1" dirty="0" smtClean="0"/>
              <a:t>Zveřejnění výsledků 1. kola </a:t>
            </a:r>
            <a:br>
              <a:rPr lang="cs-CZ" b="1" dirty="0" smtClean="0"/>
            </a:br>
            <a:r>
              <a:rPr lang="cs-CZ" b="1" dirty="0" smtClean="0"/>
              <a:t>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27433"/>
            <a:ext cx="10114721" cy="258554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Dne 15. května 2024 </a:t>
            </a:r>
            <a:r>
              <a:rPr lang="cs-CZ" sz="2400" dirty="0" smtClean="0"/>
              <a:t>– ředitelé SŠ zveřejní výsledky </a:t>
            </a:r>
            <a:br>
              <a:rPr lang="cs-CZ" sz="2400" dirty="0" smtClean="0"/>
            </a:br>
            <a:r>
              <a:rPr lang="cs-CZ" sz="2400" dirty="0" smtClean="0"/>
              <a:t>(v DIPSY, na webových stránkách škol, dveře školy, …)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82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825020"/>
            <a:ext cx="6934201" cy="965477"/>
          </a:xfrm>
        </p:spPr>
        <p:txBody>
          <a:bodyPr/>
          <a:lstStyle/>
          <a:p>
            <a:r>
              <a:rPr lang="cs-CZ" b="1" dirty="0" smtClean="0"/>
              <a:t>Odvolání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107097"/>
            <a:ext cx="10969486" cy="32058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možno podat, v žádném případě však ne z kapacitních důvodů (jak tomu bylo v minulých letech)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mysl </a:t>
            </a:r>
            <a:r>
              <a:rPr lang="cs-CZ" sz="2400" dirty="0"/>
              <a:t>dává odvolání například z důvodu chybného zadání, chybného hodnocení podle zveřejněných kritérií nebo narušení průběhu zkoušky</a:t>
            </a:r>
            <a:r>
              <a:rPr lang="cs-CZ" sz="2400" dirty="0" smtClean="0"/>
              <a:t>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SŠ nebudou mít po prvním kole přijímacího řízení volné místo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9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75861"/>
            <a:ext cx="6934201" cy="1311965"/>
          </a:xfrm>
        </p:spPr>
        <p:txBody>
          <a:bodyPr/>
          <a:lstStyle/>
          <a:p>
            <a:r>
              <a:rPr lang="cs-CZ" b="1" dirty="0" smtClean="0"/>
              <a:t>VZDÁNÍ SE PŘIJETÍ V 1. 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156791"/>
            <a:ext cx="10393016" cy="315618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rovede uchazeč po přijetí do </a:t>
            </a:r>
            <a:r>
              <a:rPr lang="cs-CZ" sz="2400" dirty="0"/>
              <a:t>oboru/střední školy, kam nechce nebo nemůže </a:t>
            </a:r>
            <a:r>
              <a:rPr lang="cs-CZ" sz="2400" dirty="0" smtClean="0"/>
              <a:t>nastoupit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</a:t>
            </a:r>
            <a:r>
              <a:rPr lang="cs-CZ" sz="2400" dirty="0" smtClean="0"/>
              <a:t>ímto </a:t>
            </a:r>
            <a:r>
              <a:rPr lang="cs-CZ" sz="2400" dirty="0"/>
              <a:t>krokem se zcela zříká přijetí v 1. kole přijímacího řízení a až potom může podat přihlášku do 2. či dalších kol (tzn. nedostane místo v méně prioritním oboru v 1. kole</a:t>
            </a:r>
            <a:r>
              <a:rPr lang="cs-CZ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tímto </a:t>
            </a:r>
            <a:r>
              <a:rPr lang="cs-CZ" sz="2400" dirty="0"/>
              <a:t>krokem se pouze uvolní místo v daném oboru, ale neposouvá se pořadí uchazečů. Uvolněné místo smí škola obsadit až v dalším </a:t>
            </a:r>
            <a:r>
              <a:rPr lang="cs-CZ" sz="2400" dirty="0" smtClean="0"/>
              <a:t>kole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47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cdn-smartemailing.cz/547338/media/prijimacky/prijimacky-msmt-bannery-fb-1.jpg?kfwg2w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4" y="285614"/>
            <a:ext cx="11305232" cy="59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596349"/>
            <a:ext cx="10880035" cy="1053548"/>
          </a:xfrm>
        </p:spPr>
        <p:txBody>
          <a:bodyPr>
            <a:noAutofit/>
          </a:bodyPr>
          <a:lstStyle/>
          <a:p>
            <a:r>
              <a:rPr lang="cs-CZ" b="1" dirty="0" smtClean="0"/>
              <a:t>Harmonogram 2.a 3. kola přijímacího řízení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49897"/>
            <a:ext cx="10740887" cy="366308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Pro 2. kolo platí pravidla obdobná jako v 1. kole, pouze se nekoná JPZ (zohledňuje se).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o 20. 5. 2024 – ŘŠ vyhlásí kritéria přijímacího 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o 24. 5. 2024 – vyplníte přihlášky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ne 21. 6. 2024 – výsledky 2. kola</a:t>
            </a:r>
          </a:p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Ve 3. kole přijímacího řízení podáváte kolik přihlášek chcete a pouze tiskopisem.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17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4462"/>
            <a:ext cx="11178209" cy="1252329"/>
          </a:xfrm>
        </p:spPr>
        <p:txBody>
          <a:bodyPr>
            <a:noAutofit/>
          </a:bodyPr>
          <a:lstStyle/>
          <a:p>
            <a:r>
              <a:rPr lang="cs-CZ" b="1" dirty="0" smtClean="0"/>
              <a:t>Žáci se speciálně vzdělávacími potřebami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46243"/>
            <a:ext cx="10571921" cy="306673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žáci </a:t>
            </a:r>
            <a:r>
              <a:rPr lang="cs-CZ" sz="2400" dirty="0"/>
              <a:t>se zdravotním postižením nebo znevýhodněním, s poruchami učení nebo chování, chronicky nemocní uchazeči s cílenou medikací ovlivňující jejich schopnosti, uchazeči s poruchami autistického spektra atp.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cs-CZ" sz="2400" dirty="0" smtClean="0"/>
              <a:t>ají nárok </a:t>
            </a:r>
            <a:r>
              <a:rPr lang="cs-CZ" sz="2400" dirty="0"/>
              <a:t>na úpravu podmínek přijímacího řízení, pokud k přihlášce na SŠ doloží </a:t>
            </a:r>
            <a:r>
              <a:rPr lang="cs-CZ" sz="2400" b="1" dirty="0"/>
              <a:t>doporučení školského poradenského zařízení </a:t>
            </a:r>
            <a:r>
              <a:rPr lang="cs-CZ" sz="2400" dirty="0"/>
              <a:t>(dále jen ŠPZ</a:t>
            </a:r>
            <a:r>
              <a:rPr lang="cs-CZ" sz="2400" dirty="0" smtClean="0"/>
              <a:t>)</a:t>
            </a:r>
            <a:r>
              <a:rPr lang="cs-CZ" sz="2400" dirty="0"/>
              <a:t> 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navýšení časového limitu, kompenzační pomůcky, úpravna učebny, doprovod podporující osoby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81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26237"/>
            <a:ext cx="11029122" cy="965477"/>
          </a:xfrm>
        </p:spPr>
        <p:txBody>
          <a:bodyPr>
            <a:normAutofit/>
          </a:bodyPr>
          <a:lstStyle/>
          <a:p>
            <a:r>
              <a:rPr lang="cs-CZ" b="1" dirty="0"/>
              <a:t>Formuláře</a:t>
            </a:r>
            <a:r>
              <a:rPr lang="cs-CZ" sz="4400" b="1" dirty="0"/>
              <a:t> </a:t>
            </a:r>
            <a:r>
              <a:rPr lang="cs-CZ" dirty="0" smtClean="0"/>
              <a:t>–</a:t>
            </a:r>
            <a:r>
              <a:rPr lang="cs-CZ" sz="4400" b="1" dirty="0" smtClean="0"/>
              <a:t> </a:t>
            </a:r>
            <a:r>
              <a:rPr lang="cs-CZ" sz="3100" dirty="0" smtClean="0"/>
              <a:t>www.prihlaskynastredni.cz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6" y="1591714"/>
            <a:ext cx="10942983" cy="427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341783"/>
            <a:ext cx="9717156" cy="397119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Děkujeme za pozornost!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i="1" dirty="0" smtClean="0"/>
              <a:t>Mgr. Magdalena Kolasová a Mgr. Markéta </a:t>
            </a:r>
            <a:r>
              <a:rPr lang="cs-CZ" sz="2400" b="1" i="1" dirty="0" err="1" smtClean="0"/>
              <a:t>Kohutková</a:t>
            </a:r>
            <a:endParaRPr lang="cs-CZ" sz="2400" b="1" i="1" dirty="0" smtClean="0"/>
          </a:p>
          <a:p>
            <a:pPr marL="0" indent="0">
              <a:buNone/>
            </a:pPr>
            <a:r>
              <a:rPr lang="cs-CZ" sz="2400" i="1" dirty="0" smtClean="0">
                <a:hlinkClick r:id="rId2"/>
              </a:rPr>
              <a:t>mkolasova@zs1maje.cz</a:t>
            </a:r>
            <a:r>
              <a:rPr lang="cs-CZ" sz="2400" i="1" dirty="0" smtClean="0"/>
              <a:t> a </a:t>
            </a:r>
            <a:r>
              <a:rPr lang="cs-CZ" sz="2400" i="1" dirty="0" smtClean="0">
                <a:hlinkClick r:id="rId3"/>
              </a:rPr>
              <a:t>mkohutkova@zs1maje.cz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1548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156" y="860148"/>
            <a:ext cx="6934201" cy="965477"/>
          </a:xfrm>
        </p:spPr>
        <p:txBody>
          <a:bodyPr/>
          <a:lstStyle/>
          <a:p>
            <a:r>
              <a:rPr lang="cs-CZ" b="1" dirty="0"/>
              <a:t>Ú</a:t>
            </a:r>
            <a:r>
              <a:rPr lang="cs-CZ" b="1" dirty="0" smtClean="0"/>
              <a:t>vod</a:t>
            </a:r>
            <a:endParaRPr lang="cs-CZ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54156" y="1963773"/>
            <a:ext cx="1085021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ve školním roce 2023/2024 se mění systém přijímacího řízení na střední školy a konzervatoře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digitální přihlašovací systém (DIPSY)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veškeré informace naleznete na webových stránkách </a:t>
            </a:r>
            <a:r>
              <a:rPr lang="cs-CZ" sz="5400" dirty="0" smtClean="0">
                <a:solidFill>
                  <a:schemeClr val="tx1"/>
                </a:solidFill>
                <a:hlinkClick r:id="rId2"/>
              </a:rPr>
              <a:t>www.prihlaskynastredni.cz</a:t>
            </a:r>
            <a:endParaRPr lang="cs-CZ" sz="5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16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636176"/>
            <a:ext cx="10253871" cy="965477"/>
          </a:xfrm>
        </p:spPr>
        <p:txBody>
          <a:bodyPr>
            <a:normAutofit/>
          </a:bodyPr>
          <a:lstStyle/>
          <a:p>
            <a:r>
              <a:rPr lang="cs-CZ" b="1" dirty="0" smtClean="0"/>
              <a:t>Přihlášky do 1. kola příjímacího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3 přihlášky </a:t>
            </a:r>
            <a:r>
              <a:rPr lang="cs-CZ" sz="2400" dirty="0" smtClean="0"/>
              <a:t>(tři obory vzdělání)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přihlášky na obory s talentovou zkouškou  (až 5 přihlášek)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 vyplnění přihlášek SŠ </a:t>
            </a:r>
            <a:r>
              <a:rPr lang="cs-CZ" sz="2400" b="1" u="sng" dirty="0" smtClean="0">
                <a:solidFill>
                  <a:srgbClr val="FF0000"/>
                </a:solidFill>
              </a:rPr>
              <a:t>zodpovídají zákonní zástupci žáka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přihlášky bude možné podat od </a:t>
            </a:r>
            <a:r>
              <a:rPr lang="cs-CZ" sz="2400" b="1" dirty="0" smtClean="0">
                <a:solidFill>
                  <a:srgbClr val="FF0000"/>
                </a:solidFill>
              </a:rPr>
              <a:t>1.–20. února 2024 </a:t>
            </a:r>
            <a:r>
              <a:rPr lang="cs-CZ" sz="2400" dirty="0" smtClean="0"/>
              <a:t>do maturitních a nematuritních oborů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ystém pro podávání elektronických přihlášek DIPSY – bude spuštěn </a:t>
            </a:r>
            <a:br>
              <a:rPr lang="cs-CZ" sz="2400" dirty="0" smtClean="0"/>
            </a:br>
            <a:r>
              <a:rPr lang="cs-CZ" sz="2400" dirty="0" smtClean="0"/>
              <a:t>na doméně </a:t>
            </a:r>
            <a:r>
              <a:rPr lang="cs-CZ" sz="2400" b="1" dirty="0" smtClean="0">
                <a:solidFill>
                  <a:srgbClr val="FF0000"/>
                </a:solidFill>
              </a:rPr>
              <a:t>www.dipsy.cz</a:t>
            </a:r>
            <a:r>
              <a:rPr lang="cs-CZ" sz="2400" dirty="0" smtClean="0"/>
              <a:t> od 1. 2. 2024.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653" y="606359"/>
            <a:ext cx="9597886" cy="965477"/>
          </a:xfrm>
        </p:spPr>
        <p:txBody>
          <a:bodyPr/>
          <a:lstStyle/>
          <a:p>
            <a:r>
              <a:rPr lang="cs-CZ" b="1" dirty="0" smtClean="0"/>
              <a:t>Způsoby podávání přihlášek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653" y="1948070"/>
            <a:ext cx="10515600" cy="524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1) elektronicky </a:t>
            </a:r>
            <a:r>
              <a:rPr lang="cs-CZ" sz="2400" dirty="0" smtClean="0"/>
              <a:t>– prostřednictvím DIPSY na základě přihlášení identitou občana (např. bankovní identitou, mobilní klíč e </a:t>
            </a:r>
            <a:r>
              <a:rPr lang="cs-CZ" sz="2400" dirty="0" err="1" smtClean="0"/>
              <a:t>Govermentu</a:t>
            </a:r>
            <a:r>
              <a:rPr lang="cs-CZ" sz="2400" dirty="0" smtClean="0"/>
              <a:t>, moje ID,…)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2) v podobě výpisu vytištěného z DIPSY bez přihlášení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3) podáním vyplněného tiskopisu s přílohami </a:t>
            </a:r>
            <a:r>
              <a:rPr lang="cs-CZ" sz="2400" dirty="0" smtClean="0"/>
              <a:t>(stanoví MŠMT)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Vyberte si pouze jednu z možností, ideálně tu první, příp. druhou.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26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30" name="Picture 6" descr="DiPSy - digitální přihlašovací systé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62" y="1129884"/>
            <a:ext cx="10935476" cy="517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iPSy - digitální přihlašovací systé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7941"/>
            <a:ext cx="6934201" cy="965477"/>
          </a:xfrm>
        </p:spPr>
        <p:txBody>
          <a:bodyPr/>
          <a:lstStyle/>
          <a:p>
            <a:r>
              <a:rPr lang="cs-CZ" b="1" dirty="0" smtClean="0"/>
              <a:t>1. Elektronicky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0930"/>
            <a:ext cx="10721009" cy="436327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přihlásíte se do DIPSY přes identitu občana</a:t>
            </a:r>
            <a:r>
              <a:rPr lang="cs-CZ" sz="2400" dirty="0" smtClean="0"/>
              <a:t>, napojen na registr obyvatel, vyberete dítě, nevyplňujete žádné osobní údaje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yberete </a:t>
            </a:r>
            <a:r>
              <a:rPr lang="cs-CZ" sz="2400" dirty="0"/>
              <a:t>si ze seznamu až</a:t>
            </a:r>
            <a:r>
              <a:rPr lang="cs-CZ" sz="2400" b="1" dirty="0"/>
              <a:t> 3 obory </a:t>
            </a:r>
            <a:r>
              <a:rPr lang="cs-CZ" sz="2400" dirty="0"/>
              <a:t>bez talentové zkoušky, do kterých chcete podat </a:t>
            </a:r>
            <a:r>
              <a:rPr lang="cs-CZ" sz="2400" dirty="0" smtClean="0"/>
              <a:t>přihlášku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yberete </a:t>
            </a:r>
            <a:r>
              <a:rPr lang="cs-CZ" sz="2400" dirty="0"/>
              <a:t>je v pořadí dle </a:t>
            </a:r>
            <a:r>
              <a:rPr lang="cs-CZ" sz="2400" b="1" dirty="0"/>
              <a:t>priority</a:t>
            </a:r>
            <a:r>
              <a:rPr lang="cs-CZ" sz="2400" dirty="0"/>
              <a:t> pro </a:t>
            </a:r>
            <a:r>
              <a:rPr lang="cs-CZ" sz="2400" dirty="0" smtClean="0"/>
              <a:t>přijetí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Uvidíte </a:t>
            </a:r>
            <a:r>
              <a:rPr lang="cs-CZ" sz="2400" dirty="0"/>
              <a:t>přehledně dokumenty, které Vámi vybraná škola vyžaduje pro příslušný obor vzdělání doložit k </a:t>
            </a:r>
            <a:r>
              <a:rPr lang="cs-CZ" sz="2400" dirty="0" smtClean="0"/>
              <a:t>přihlášce. </a:t>
            </a:r>
            <a:r>
              <a:rPr lang="cs-CZ" sz="2400" dirty="0"/>
              <a:t>Ty pak nahrajete jako fotky nebo </a:t>
            </a:r>
            <a:r>
              <a:rPr lang="cs-CZ" sz="2400" dirty="0" err="1"/>
              <a:t>skeny</a:t>
            </a:r>
            <a:r>
              <a:rPr lang="cs-CZ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</a:t>
            </a:r>
            <a:r>
              <a:rPr lang="cs-CZ" sz="2400" b="1" dirty="0" smtClean="0"/>
              <a:t>otvrdíte </a:t>
            </a:r>
            <a:r>
              <a:rPr lang="cs-CZ" sz="2400" b="1" dirty="0"/>
              <a:t>odeslání, přijde Vám e-mail s </a:t>
            </a:r>
            <a:r>
              <a:rPr lang="cs-CZ" sz="2400" b="1" dirty="0" smtClean="0"/>
              <a:t>potvrzením a registračním číslem </a:t>
            </a:r>
            <a:r>
              <a:rPr lang="cs-CZ" sz="2400" dirty="0"/>
              <a:t>a to je vše.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45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387699"/>
            <a:ext cx="6934201" cy="965477"/>
          </a:xfrm>
        </p:spPr>
        <p:txBody>
          <a:bodyPr/>
          <a:lstStyle/>
          <a:p>
            <a:r>
              <a:rPr lang="cs-CZ" b="1" dirty="0" smtClean="0"/>
              <a:t>2. Výpis ze systému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492322"/>
            <a:ext cx="11009242" cy="50675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/>
              <a:t>p</a:t>
            </a:r>
            <a:r>
              <a:rPr lang="cs-CZ" sz="3100" dirty="0" smtClean="0"/>
              <a:t>řihlášky vyplníte online v DIPSY (</a:t>
            </a:r>
            <a:r>
              <a:rPr lang="cs-CZ" sz="3100" b="1" dirty="0" smtClean="0"/>
              <a:t>bez přihlášení</a:t>
            </a:r>
            <a:r>
              <a:rPr lang="cs-CZ" sz="31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 smtClean="0"/>
              <a:t>údaje do přihlášek se </a:t>
            </a:r>
            <a:r>
              <a:rPr lang="cs-CZ" sz="3100" b="1" dirty="0" smtClean="0"/>
              <a:t>nebudou automaticky přiřazovat z registru obyvatel</a:t>
            </a:r>
            <a:r>
              <a:rPr lang="cs-CZ" sz="3100" dirty="0" smtClean="0"/>
              <a:t>, vše jen nutno vyplnit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 smtClean="0"/>
              <a:t>vyberete ze seznamu až 3 obory bez talentové zkoušky, do kterých chcete podat přihlášku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/>
              <a:t>vyberete je v pořadí dle </a:t>
            </a:r>
            <a:r>
              <a:rPr lang="cs-CZ" sz="3100" b="1" dirty="0"/>
              <a:t>priority</a:t>
            </a:r>
            <a:r>
              <a:rPr lang="cs-CZ" sz="3100" dirty="0"/>
              <a:t> pro </a:t>
            </a:r>
            <a:r>
              <a:rPr lang="cs-CZ" sz="3100" dirty="0" smtClean="0"/>
              <a:t>přijetí, nahrajete </a:t>
            </a:r>
            <a:r>
              <a:rPr lang="cs-CZ" sz="3100" dirty="0"/>
              <a:t>přílohy </a:t>
            </a:r>
            <a:r>
              <a:rPr lang="cs-CZ" sz="3100" dirty="0" smtClean="0"/>
              <a:t>přihlášky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 smtClean="0"/>
              <a:t>Potvrdíte </a:t>
            </a:r>
            <a:r>
              <a:rPr lang="cs-CZ" sz="3100" dirty="0"/>
              <a:t>odeslání a následně obdržíte na e-mailovou adresu uvedenou v kontaktních údajích </a:t>
            </a:r>
            <a:r>
              <a:rPr lang="cs-CZ" sz="3100" b="1" dirty="0"/>
              <a:t>e-mail s výpisem přihlášky k </a:t>
            </a:r>
            <a:r>
              <a:rPr lang="cs-CZ" sz="3100" b="1" dirty="0" smtClean="0"/>
              <a:t>vytištění</a:t>
            </a:r>
            <a:r>
              <a:rPr lang="cs-CZ" sz="3100" dirty="0"/>
              <a:t> </a:t>
            </a:r>
            <a:r>
              <a:rPr lang="cs-CZ" sz="3100" b="1" dirty="0" smtClean="0"/>
              <a:t>a registračním číslem.</a:t>
            </a:r>
            <a:endParaRPr lang="cs-CZ" sz="31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dirty="0"/>
              <a:t>Získaný výpis </a:t>
            </a:r>
            <a:r>
              <a:rPr lang="cs-CZ" sz="3100" dirty="0" smtClean="0"/>
              <a:t>vytisknete, (tolikrát</a:t>
            </a:r>
            <a:r>
              <a:rPr lang="cs-CZ" sz="3100" dirty="0"/>
              <a:t>, na kolik škol se hlásíte), podepíšete jej a doručíte v listinné podobě do každé vybrané školy (bez příloh).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9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626" y="245855"/>
            <a:ext cx="10515600" cy="1325563"/>
          </a:xfrm>
        </p:spPr>
        <p:txBody>
          <a:bodyPr/>
          <a:lstStyle/>
          <a:p>
            <a:r>
              <a:rPr lang="cs-CZ" b="1" dirty="0" smtClean="0"/>
              <a:t>3. Tiskopis se všemi přílohami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1539"/>
            <a:ext cx="11118573" cy="483041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yplníte </a:t>
            </a:r>
            <a:r>
              <a:rPr lang="cs-CZ" sz="2400" b="1" dirty="0"/>
              <a:t>klasickou listinnou přihlášku</a:t>
            </a:r>
            <a:r>
              <a:rPr lang="cs-CZ" sz="2400" dirty="0"/>
              <a:t> a doručíte ji do každé zvolené školy.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ke </a:t>
            </a:r>
            <a:r>
              <a:rPr lang="cs-CZ" sz="2400" b="1" dirty="0"/>
              <a:t>každé přihlášce přiložíte všechny přílohy</a:t>
            </a:r>
            <a:r>
              <a:rPr lang="cs-CZ" sz="2400" dirty="0"/>
              <a:t>, které daná škola/obor požaduje. Každá přihláška musí mít obory uvedené ve stejném pořadí dle zvolené priority pro přijetí.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e </a:t>
            </a:r>
            <a:r>
              <a:rPr lang="cs-CZ" sz="2400" dirty="0"/>
              <a:t>každé přihlášce musíte přiložit listinné kopie všech příloh.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doručit </a:t>
            </a:r>
            <a:r>
              <a:rPr lang="cs-CZ" sz="2400" dirty="0"/>
              <a:t>listinnou přihlášku se všemi přílohami do každé školy.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ozvánka </a:t>
            </a:r>
            <a:r>
              <a:rPr lang="cs-CZ" sz="2400" dirty="0"/>
              <a:t>ke zkouškám Vám přijde doporučeným </a:t>
            </a:r>
            <a:r>
              <a:rPr lang="cs-CZ" sz="2400" dirty="0" smtClean="0"/>
              <a:t>dopisem (registrační číslo)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euvidíte </a:t>
            </a:r>
            <a:r>
              <a:rPr lang="cs-CZ" sz="2400" dirty="0"/>
              <a:t>po vyhodnocení testů výsledky svého dítěte u jednotné přijímací zkoušky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55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 Habit Tracker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942_win32_v2" id="{BFDBA5BB-00C2-4FD6-BF44-6F34C81AFAE6}" vid="{710E1C20-E799-41A9-B32B-772BA18F696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 Habit Tracker</Template>
  <TotalTime>443</TotalTime>
  <Words>698</Words>
  <Application>Microsoft Office PowerPoint</Application>
  <PresentationFormat>Širokoúhlá obrazovka</PresentationFormat>
  <Paragraphs>108</Paragraphs>
  <Slides>23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Segoe UI</vt:lpstr>
      <vt:lpstr>Healthy Habit Tracker</vt:lpstr>
      <vt:lpstr>Digitalizace přijímacího řízení  na SŠ 2024</vt:lpstr>
      <vt:lpstr>Prezentace aplikace PowerPoint</vt:lpstr>
      <vt:lpstr>Úvod</vt:lpstr>
      <vt:lpstr>Přihlášky do 1. kola příjímacího řízení</vt:lpstr>
      <vt:lpstr>Způsoby podávání přihlášek</vt:lpstr>
      <vt:lpstr>Prezentace aplikace PowerPoint</vt:lpstr>
      <vt:lpstr>1. Elektronicky </vt:lpstr>
      <vt:lpstr>2. Výpis ze systému </vt:lpstr>
      <vt:lpstr>3. Tiskopis se všemi přílohami</vt:lpstr>
      <vt:lpstr>Určení priority jednotlivých škol</vt:lpstr>
      <vt:lpstr>Algoritmus přijímacích zkoušek</vt:lpstr>
      <vt:lpstr>Jednotná přijímací zkouška  (pouze pro maturitní obory)</vt:lpstr>
      <vt:lpstr>Termíny konání jednotné přijímací zkoušky (pouze pro maturitní obory)</vt:lpstr>
      <vt:lpstr>Kde se budou konat JPZ</vt:lpstr>
      <vt:lpstr>Kritéria přijímacího řízení</vt:lpstr>
      <vt:lpstr>Povinná lékařská prohlídka (PLP)</vt:lpstr>
      <vt:lpstr>Zveřejnění výsledků 1. kola  přijímacího řízení</vt:lpstr>
      <vt:lpstr>Odvolání</vt:lpstr>
      <vt:lpstr>VZDÁNÍ SE PŘIJETÍ V 1. KOLE</vt:lpstr>
      <vt:lpstr>Harmonogram 2.a 3. kola přijímacího řízení </vt:lpstr>
      <vt:lpstr>Žáci se speciálně vzdělávacími potřebami</vt:lpstr>
      <vt:lpstr>Formuláře – www.prihlaskynastredni.cz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Digitalizace přijímacího řízení na SŠ</dc:title>
  <dc:creator>skola</dc:creator>
  <cp:lastModifiedBy>Magdaléna Kolasová</cp:lastModifiedBy>
  <cp:revision>92</cp:revision>
  <dcterms:created xsi:type="dcterms:W3CDTF">2024-01-14T18:03:05Z</dcterms:created>
  <dcterms:modified xsi:type="dcterms:W3CDTF">2024-01-19T07:06:41Z</dcterms:modified>
</cp:coreProperties>
</file>